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7" r:id="rId3"/>
    <p:sldId id="258" r:id="rId4"/>
    <p:sldId id="278" r:id="rId5"/>
    <p:sldId id="279" r:id="rId6"/>
    <p:sldId id="277" r:id="rId7"/>
    <p:sldId id="267" r:id="rId8"/>
    <p:sldId id="268"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2" d="100"/>
          <a:sy n="92" d="100"/>
        </p:scale>
        <p:origin x="84" y="9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4/28/2015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4/28/2015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5566714" y="5305425"/>
            <a:ext cx="356616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8593D-7C47-471E-A8DF-97AC4FFD13F5}"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8593D-7C47-471E-A8DF-97AC4FFD13F5}"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C8593D-7C47-471E-A8DF-97AC4FFD13F5}"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8593D-7C47-471E-A8DF-97AC4FFD13F5}"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8593D-7C47-471E-A8DF-97AC4FFD13F5}"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8593D-7C47-471E-A8DF-97AC4FFD13F5}"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000">
                <a:solidFill>
                  <a:schemeClr val="tx1"/>
                </a:solidFill>
              </a:defRPr>
            </a:lvl1pPr>
          </a:lstStyle>
          <a:p>
            <a:fld id="{7FC8593D-7C47-471E-A8DF-97AC4FFD13F5}" type="datetimeFigureOut">
              <a:rPr lang="en-US" smtClean="0"/>
              <a:pPr/>
              <a:t>4/28/2015</a:t>
            </a:fld>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000">
                <a:solidFill>
                  <a:schemeClr val="tx1"/>
                </a:solidFill>
              </a:defRPr>
            </a:lvl1pPr>
          </a:lstStyle>
          <a:p>
            <a:fld id="{289D71E3-7D81-4C24-B9D8-6B108755C64C}" type="slidenum">
              <a:rPr lang="en-US" smtClean="0"/>
              <a:pPr/>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16632"/>
            <a:ext cx="8458200" cy="2088232"/>
          </a:xfrm>
        </p:spPr>
        <p:txBody>
          <a:bodyPr>
            <a:normAutofit fontScale="90000"/>
          </a:bodyPr>
          <a:lstStyle/>
          <a:p>
            <a:pPr algn="ctr"/>
            <a:r>
              <a:rPr lang="en-US" dirty="0" smtClean="0">
                <a:solidFill>
                  <a:srgbClr val="002060"/>
                </a:solidFill>
              </a:rPr>
              <a:t/>
            </a:r>
            <a:br>
              <a:rPr lang="en-US" dirty="0" smtClean="0">
                <a:solidFill>
                  <a:srgbClr val="002060"/>
                </a:solidFill>
              </a:rPr>
            </a:br>
            <a:r>
              <a:rPr lang="en-US" dirty="0">
                <a:solidFill>
                  <a:srgbClr val="002060"/>
                </a:solidFill>
              </a:rPr>
              <a:t/>
            </a:r>
            <a:br>
              <a:rPr lang="en-US" dirty="0">
                <a:solidFill>
                  <a:srgbClr val="002060"/>
                </a:solidFill>
              </a:rPr>
            </a:br>
            <a:r>
              <a:rPr lang="en-US" dirty="0" smtClean="0">
                <a:solidFill>
                  <a:srgbClr val="002060"/>
                </a:solidFill>
              </a:rPr>
              <a:t/>
            </a:r>
            <a:br>
              <a:rPr lang="en-US" dirty="0" smtClean="0">
                <a:solidFill>
                  <a:srgbClr val="002060"/>
                </a:solidFill>
              </a:rPr>
            </a:br>
            <a:r>
              <a:rPr lang="ro-RO" sz="3100" dirty="0" smtClean="0">
                <a:solidFill>
                  <a:srgbClr val="50B852">
                    <a:lumMod val="50000"/>
                  </a:srgbClr>
                </a:solidFill>
              </a:rPr>
              <a:t>COLEGIUL </a:t>
            </a:r>
            <a:r>
              <a:rPr lang="ro-RO" sz="3100" dirty="0">
                <a:solidFill>
                  <a:srgbClr val="50B852">
                    <a:lumMod val="50000"/>
                  </a:srgbClr>
                </a:solidFill>
              </a:rPr>
              <a:t>SILVIC ”BUCOVINA</a:t>
            </a:r>
            <a:r>
              <a:rPr lang="ro-RO" sz="3100" dirty="0" smtClean="0">
                <a:solidFill>
                  <a:srgbClr val="50B852">
                    <a:lumMod val="50000"/>
                  </a:srgbClr>
                </a:solidFill>
              </a:rPr>
              <a:t>”</a:t>
            </a:r>
            <a:r>
              <a:rPr lang="en-US" sz="3100" dirty="0" smtClean="0">
                <a:solidFill>
                  <a:srgbClr val="50B852">
                    <a:lumMod val="50000"/>
                  </a:srgbClr>
                </a:solidFill>
              </a:rPr>
              <a:t/>
            </a:r>
            <a:br>
              <a:rPr lang="en-US" sz="3100" dirty="0" smtClean="0">
                <a:solidFill>
                  <a:srgbClr val="50B852">
                    <a:lumMod val="50000"/>
                  </a:srgbClr>
                </a:solidFill>
              </a:rPr>
            </a:br>
            <a:r>
              <a:rPr lang="en-US" sz="3100" dirty="0" smtClean="0">
                <a:solidFill>
                  <a:srgbClr val="50B852">
                    <a:lumMod val="50000"/>
                  </a:srgbClr>
                </a:solidFill>
              </a:rPr>
              <a:t/>
            </a:r>
            <a:br>
              <a:rPr lang="en-US" sz="3100" dirty="0" smtClean="0">
                <a:solidFill>
                  <a:srgbClr val="50B852">
                    <a:lumMod val="50000"/>
                  </a:srgbClr>
                </a:solidFill>
              </a:rPr>
            </a:br>
            <a:r>
              <a:rPr lang="ro-RO" dirty="0" smtClean="0">
                <a:solidFill>
                  <a:srgbClr val="002060"/>
                </a:solidFill>
              </a:rPr>
              <a:t>ȘCOALA </a:t>
            </a:r>
            <a:r>
              <a:rPr lang="ro-RO" dirty="0" smtClean="0">
                <a:solidFill>
                  <a:srgbClr val="002060"/>
                </a:solidFill>
              </a:rPr>
              <a:t>ALTFEL ”SĂ ȘTII MAI MULTE, SĂ FII MAI BUN</a:t>
            </a:r>
            <a:r>
              <a:rPr lang="ro-RO" dirty="0" smtClean="0">
                <a:solidFill>
                  <a:srgbClr val="002060"/>
                </a:solidFill>
              </a:rPr>
              <a:t>!”</a:t>
            </a:r>
            <a:endParaRPr lang="en-US" dirty="0">
              <a:solidFill>
                <a:schemeClr val="accent4">
                  <a:lumMod val="50000"/>
                </a:schemeClr>
              </a:solidFill>
            </a:endParaRPr>
          </a:p>
        </p:txBody>
      </p:sp>
      <p:sp>
        <p:nvSpPr>
          <p:cNvPr id="3" name="Subtitle 2"/>
          <p:cNvSpPr>
            <a:spLocks noGrp="1"/>
          </p:cNvSpPr>
          <p:nvPr>
            <p:ph type="subTitle" idx="1"/>
          </p:nvPr>
        </p:nvSpPr>
        <p:spPr>
          <a:xfrm>
            <a:off x="263352" y="3068960"/>
            <a:ext cx="7086600" cy="504056"/>
          </a:xfrm>
        </p:spPr>
        <p:txBody>
          <a:bodyPr/>
          <a:lstStyle/>
          <a:p>
            <a:pPr algn="ctr"/>
            <a:r>
              <a:rPr lang="en-US" dirty="0" err="1" smtClean="0">
                <a:solidFill>
                  <a:srgbClr val="FF0000"/>
                </a:solidFill>
                <a:latin typeface="Arial Black" panose="020B0A04020102020204" pitchFamily="34" charset="0"/>
              </a:rPr>
              <a:t>Dezvoltare</a:t>
            </a:r>
            <a:r>
              <a:rPr lang="en-US" dirty="0" smtClean="0">
                <a:solidFill>
                  <a:srgbClr val="FF0000"/>
                </a:solidFill>
                <a:latin typeface="Arial Black" panose="020B0A04020102020204" pitchFamily="34" charset="0"/>
              </a:rPr>
              <a:t> </a:t>
            </a:r>
            <a:r>
              <a:rPr lang="en-US" dirty="0" err="1">
                <a:solidFill>
                  <a:srgbClr val="FF0000"/>
                </a:solidFill>
                <a:latin typeface="Arial Black" panose="020B0A04020102020204" pitchFamily="34" charset="0"/>
              </a:rPr>
              <a:t>personală</a:t>
            </a:r>
            <a:r>
              <a:rPr lang="en-US" dirty="0">
                <a:solidFill>
                  <a:srgbClr val="FF0000"/>
                </a:solidFill>
                <a:latin typeface="Arial Black" panose="020B0A04020102020204" pitchFamily="34" charset="0"/>
              </a:rPr>
              <a:t> </a:t>
            </a:r>
            <a:r>
              <a:rPr lang="en-US" dirty="0" err="1">
                <a:solidFill>
                  <a:srgbClr val="FF0000"/>
                </a:solidFill>
                <a:latin typeface="Arial Black" panose="020B0A04020102020204" pitchFamily="34" charset="0"/>
              </a:rPr>
              <a:t>și</a:t>
            </a:r>
            <a:r>
              <a:rPr lang="en-US" dirty="0">
                <a:solidFill>
                  <a:srgbClr val="FF0000"/>
                </a:solidFill>
                <a:latin typeface="Arial Black" panose="020B0A04020102020204" pitchFamily="34" charset="0"/>
              </a:rPr>
              <a:t> </a:t>
            </a:r>
            <a:r>
              <a:rPr lang="en-US" dirty="0" err="1" smtClean="0">
                <a:solidFill>
                  <a:srgbClr val="FF0000"/>
                </a:solidFill>
                <a:latin typeface="Arial Black" panose="020B0A04020102020204" pitchFamily="34" charset="0"/>
              </a:rPr>
              <a:t>profesională</a:t>
            </a:r>
            <a:endParaRPr lang="en-US"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13" name="Title 5"/>
          <p:cNvSpPr txBox="1">
            <a:spLocks/>
          </p:cNvSpPr>
          <p:nvPr/>
        </p:nvSpPr>
        <p:spPr>
          <a:xfrm>
            <a:off x="9408368" y="538232"/>
            <a:ext cx="2322597" cy="14506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b="1" dirty="0" smtClean="0"/>
              <a:t>Vizită la agenții economici</a:t>
            </a:r>
            <a:endParaRPr lang="en-US" b="1" dirty="0"/>
          </a:p>
        </p:txBody>
      </p:sp>
      <p:sp>
        <p:nvSpPr>
          <p:cNvPr id="14" name="Title 5"/>
          <p:cNvSpPr txBox="1">
            <a:spLocks/>
          </p:cNvSpPr>
          <p:nvPr/>
        </p:nvSpPr>
        <p:spPr>
          <a:xfrm>
            <a:off x="9173029" y="5309392"/>
            <a:ext cx="3018971" cy="13962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dirty="0" smtClean="0"/>
              <a:t>DACIA SERVICE</a:t>
            </a:r>
            <a:endParaRPr lang="en-US" dirty="0"/>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421" b="12421"/>
          <a:stretch>
            <a:fillRect/>
          </a:stretch>
        </p:blipFill>
        <p:spPr/>
      </p:pic>
      <p:pic>
        <p:nvPicPr>
          <p:cNvPr id="8" name="Picture Placeholder 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2398" b="12398"/>
          <a:stretch>
            <a:fillRect/>
          </a:stretch>
        </p:blipFill>
        <p:spPr/>
      </p:pic>
      <p:pic>
        <p:nvPicPr>
          <p:cNvPr id="9" name="Picture Placeholder 8"/>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1553" b="11553"/>
          <a:stretch>
            <a:fillRect/>
          </a:stretch>
        </p:blipFill>
        <p:spPr/>
      </p:pic>
      <p:pic>
        <p:nvPicPr>
          <p:cNvPr id="10" name="Picture Placeholder 9"/>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11553" b="11553"/>
          <a:stretch>
            <a:fillRect/>
          </a:stretch>
        </p:blipFill>
        <p:spPr/>
      </p:pic>
      <p:pic>
        <p:nvPicPr>
          <p:cNvPr id="11" name="Picture Placeholder 10"/>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t="11553" b="11553"/>
          <a:stretch>
            <a:fillRect/>
          </a:stretch>
        </p:blipFill>
        <p:spPr/>
      </p:pic>
    </p:spTree>
    <p:extLst>
      <p:ext uri="{BB962C8B-B14F-4D97-AF65-F5344CB8AC3E}">
        <p14:creationId xmlns:p14="http://schemas.microsoft.com/office/powerpoint/2010/main" val="38156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13" name="Title 5"/>
          <p:cNvSpPr txBox="1">
            <a:spLocks/>
          </p:cNvSpPr>
          <p:nvPr/>
        </p:nvSpPr>
        <p:spPr>
          <a:xfrm>
            <a:off x="9408368" y="538232"/>
            <a:ext cx="2322597" cy="14506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b="1" dirty="0" smtClean="0"/>
              <a:t>Prezentarea firmelor de exercițiu</a:t>
            </a:r>
            <a:endParaRPr lang="en-US" b="1" dirty="0"/>
          </a:p>
        </p:txBody>
      </p:sp>
      <p:sp>
        <p:nvSpPr>
          <p:cNvPr id="14" name="Title 5"/>
          <p:cNvSpPr txBox="1">
            <a:spLocks/>
          </p:cNvSpPr>
          <p:nvPr/>
        </p:nvSpPr>
        <p:spPr>
          <a:xfrm>
            <a:off x="9173029" y="5309392"/>
            <a:ext cx="3018971" cy="13962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dirty="0" smtClean="0"/>
              <a:t>Colegiul Silvic ”Bucovina”</a:t>
            </a:r>
            <a:endParaRPr lang="en-US" dirty="0"/>
          </a:p>
        </p:txBody>
      </p:sp>
      <p:pic>
        <p:nvPicPr>
          <p:cNvPr id="17" name="Picture Placeholder 1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1553" b="11553"/>
          <a:stretch>
            <a:fillRect/>
          </a:stretch>
        </p:blipFill>
        <p:spPr/>
      </p:pic>
      <p:pic>
        <p:nvPicPr>
          <p:cNvPr id="18" name="Picture Placeholder 17"/>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t="11553" b="11553"/>
          <a:stretch>
            <a:fillRect/>
          </a:stretch>
        </p:blipFill>
        <p:spPr/>
      </p:pic>
      <p:pic>
        <p:nvPicPr>
          <p:cNvPr id="19" name="Picture Placeholder 18"/>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11553" b="11553"/>
          <a:stretch>
            <a:fillRect/>
          </a:stretch>
        </p:blipFill>
        <p:spPr/>
      </p:pic>
      <p:pic>
        <p:nvPicPr>
          <p:cNvPr id="15" name="Picture Placeholder 14"/>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12421" b="12421"/>
          <a:stretch>
            <a:fillRect/>
          </a:stretch>
        </p:blipFill>
        <p:spPr/>
      </p:pic>
      <p:pic>
        <p:nvPicPr>
          <p:cNvPr id="16" name="Picture Placeholder 15"/>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t="12398" b="12398"/>
          <a:stretch>
            <a:fillRect/>
          </a:stretch>
        </p:blipFill>
        <p:spPr/>
      </p:pic>
    </p:spTree>
    <p:extLst>
      <p:ext uri="{BB962C8B-B14F-4D97-AF65-F5344CB8AC3E}">
        <p14:creationId xmlns:p14="http://schemas.microsoft.com/office/powerpoint/2010/main" val="208948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13" name="Title 5"/>
          <p:cNvSpPr txBox="1">
            <a:spLocks/>
          </p:cNvSpPr>
          <p:nvPr/>
        </p:nvSpPr>
        <p:spPr>
          <a:xfrm>
            <a:off x="9408368" y="538232"/>
            <a:ext cx="2322597" cy="14506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b="1" dirty="0" smtClean="0"/>
              <a:t>Săptămâna porților deschise</a:t>
            </a:r>
            <a:endParaRPr lang="en-US" b="1" dirty="0"/>
          </a:p>
        </p:txBody>
      </p:sp>
      <p:sp>
        <p:nvSpPr>
          <p:cNvPr id="14" name="Title 5"/>
          <p:cNvSpPr txBox="1">
            <a:spLocks/>
          </p:cNvSpPr>
          <p:nvPr/>
        </p:nvSpPr>
        <p:spPr>
          <a:xfrm>
            <a:off x="9173029" y="5309392"/>
            <a:ext cx="3018971" cy="13962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dirty="0" smtClean="0"/>
              <a:t>Colegiul Silvic ”Bucovina”</a:t>
            </a:r>
            <a:endParaRPr lang="en-US" dirty="0"/>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2421" b="12421"/>
          <a:stretch>
            <a:fillRect/>
          </a:stretch>
        </p:blipFill>
        <p:spPr/>
      </p:pic>
      <p:pic>
        <p:nvPicPr>
          <p:cNvPr id="8" name="Picture Placeholder 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2398" b="12398"/>
          <a:stretch>
            <a:fillRect/>
          </a:stretch>
        </p:blipFill>
        <p:spPr/>
      </p:pic>
      <p:pic>
        <p:nvPicPr>
          <p:cNvPr id="21" name="Picture Placeholder 20"/>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11553" b="11553"/>
          <a:stretch>
            <a:fillRect/>
          </a:stretch>
        </p:blipFill>
        <p:spPr/>
      </p:pic>
      <p:pic>
        <p:nvPicPr>
          <p:cNvPr id="9" name="Picture Placeholder 8"/>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t="11553" b="11553"/>
          <a:stretch>
            <a:fillRect/>
          </a:stretch>
        </p:blipFill>
        <p:spPr/>
      </p:pic>
      <p:pic>
        <p:nvPicPr>
          <p:cNvPr id="20" name="Picture Placeholder 19"/>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t="11553" b="11553"/>
          <a:stretch>
            <a:fillRect/>
          </a:stretch>
        </p:blipFill>
        <p:spPr/>
      </p:pic>
    </p:spTree>
    <p:extLst>
      <p:ext uri="{BB962C8B-B14F-4D97-AF65-F5344CB8AC3E}">
        <p14:creationId xmlns:p14="http://schemas.microsoft.com/office/powerpoint/2010/main" val="294883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71664" y="1556792"/>
            <a:ext cx="5976664" cy="4228668"/>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just">
              <a:lnSpc>
                <a:spcPct val="106000"/>
              </a:lnSpc>
              <a:spcAft>
                <a:spcPts val="800"/>
              </a:spcAft>
            </a:pPr>
            <a:r>
              <a:rPr lang="ro-RO" b="1" dirty="0" smtClean="0">
                <a:latin typeface="Times New Roman" panose="02020603050405020304" pitchFamily="18" charset="0"/>
                <a:ea typeface="Calibri" panose="020F0502020204030204" pitchFamily="34" charset="0"/>
                <a:cs typeface="Times New Roman" panose="02020603050405020304" pitchFamily="18" charset="0"/>
              </a:rPr>
              <a:t>Tipul </a:t>
            </a:r>
            <a:r>
              <a:rPr lang="ro-RO" b="1" dirty="0">
                <a:latin typeface="Times New Roman" panose="02020603050405020304" pitchFamily="18" charset="0"/>
                <a:ea typeface="Calibri" panose="020F0502020204030204" pitchFamily="34" charset="0"/>
                <a:cs typeface="Times New Roman" panose="02020603050405020304" pitchFamily="18" charset="0"/>
              </a:rPr>
              <a:t>de activități derulate</a:t>
            </a:r>
            <a:r>
              <a:rPr lang="ro-RO" dirty="0">
                <a:latin typeface="Times New Roman" panose="02020603050405020304" pitchFamily="18" charset="0"/>
                <a:ea typeface="Calibri" panose="020F0502020204030204" pitchFamily="34" charset="0"/>
                <a:cs typeface="Times New Roman" panose="02020603050405020304" pitchFamily="18" charset="0"/>
              </a:rPr>
              <a:t>: cultural-artistice, sportive, cetățenie democratică, voluntariat, cercetășie, excursii tematice, activități de caritate, ateliere de lucru, vizionări de filme educative și piese de teatru, dezbateri, activități sportive, activități de ecologizare și plantare, vizite la agenți economici, vizite la obiectivele turistice din zonă și la muzeele din oraș și din apropiere.</a:t>
            </a:r>
            <a:endParaRPr lang="ro-RO"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ro-RO" b="1" dirty="0" smtClean="0">
                <a:latin typeface="Times New Roman" panose="02020603050405020304" pitchFamily="18" charset="0"/>
                <a:ea typeface="Calibri" panose="020F0502020204030204" pitchFamily="34" charset="0"/>
                <a:cs typeface="Times New Roman" panose="02020603050405020304" pitchFamily="18" charset="0"/>
              </a:rPr>
              <a:t>Resursele </a:t>
            </a:r>
            <a:r>
              <a:rPr lang="ro-RO" b="1" dirty="0">
                <a:latin typeface="Times New Roman" panose="02020603050405020304" pitchFamily="18" charset="0"/>
                <a:ea typeface="Calibri" panose="020F0502020204030204" pitchFamily="34" charset="0"/>
                <a:cs typeface="Times New Roman" panose="02020603050405020304" pitchFamily="18" charset="0"/>
              </a:rPr>
              <a:t>implicate</a:t>
            </a:r>
            <a:r>
              <a:rPr lang="ro-RO" dirty="0">
                <a:latin typeface="Times New Roman" panose="02020603050405020304" pitchFamily="18" charset="0"/>
                <a:ea typeface="Calibri" panose="020F0502020204030204" pitchFamily="34" charset="0"/>
                <a:cs typeface="Times New Roman" panose="02020603050405020304" pitchFamily="18" charset="0"/>
              </a:rPr>
              <a:t>:  67 cadre didactice, 653 </a:t>
            </a:r>
            <a:r>
              <a:rPr lang="ro-RO" dirty="0" smtClean="0">
                <a:latin typeface="Times New Roman" panose="02020603050405020304" pitchFamily="18" charset="0"/>
                <a:ea typeface="Calibri" panose="020F0502020204030204" pitchFamily="34" charset="0"/>
                <a:cs typeface="Times New Roman" panose="02020603050405020304" pitchFamily="18" charset="0"/>
              </a:rPr>
              <a:t>elevi</a:t>
            </a:r>
            <a:endParaRPr lang="ro-RO"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3"/>
          <p:cNvPicPr>
            <a:picLocks noChangeAspect="1"/>
          </p:cNvPicPr>
          <p:nvPr/>
        </p:nvPicPr>
        <p:blipFill>
          <a:blip r:embed="rId2"/>
          <a:stretch>
            <a:fillRect/>
          </a:stretch>
        </p:blipFill>
        <p:spPr>
          <a:xfrm>
            <a:off x="4151784" y="210284"/>
            <a:ext cx="7090263" cy="646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asetăText 5"/>
          <p:cNvSpPr txBox="1"/>
          <p:nvPr/>
        </p:nvSpPr>
        <p:spPr>
          <a:xfrm>
            <a:off x="1087996" y="348734"/>
            <a:ext cx="266429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TITLUL PROIECTULUI</a:t>
            </a:r>
            <a:endParaRPr lang="ro-RO"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99656" y="1484784"/>
            <a:ext cx="5976664" cy="4228668"/>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just">
              <a:lnSpc>
                <a:spcPct val="106000"/>
              </a:lnSpc>
              <a:spcAft>
                <a:spcPts val="800"/>
              </a:spcAft>
            </a:pPr>
            <a:r>
              <a:rPr lang="ro-RO" b="1" dirty="0"/>
              <a:t>Parteneri implicați</a:t>
            </a:r>
            <a:r>
              <a:rPr lang="ro-RO" dirty="0"/>
              <a:t>: Primăria Câmpulung Moldovenesc, Primăria Sadova, Societatea de salubrizare ”</a:t>
            </a:r>
            <a:r>
              <a:rPr lang="ro-RO" dirty="0" err="1"/>
              <a:t>Florconstruct</a:t>
            </a:r>
            <a:r>
              <a:rPr lang="ro-RO" dirty="0"/>
              <a:t>”, Regia Națională a Pădurilor ROMSILVA, O.S.E. Pojorâta, </a:t>
            </a:r>
            <a:r>
              <a:rPr lang="ro-RO" dirty="0" smtClean="0"/>
              <a:t>ING </a:t>
            </a:r>
            <a:r>
              <a:rPr lang="ro-RO" dirty="0"/>
              <a:t>– Asigurări de viață, Trupa de teatru Fălticeni, Biblioteca Municipiului Câmpulung Moldovenesc, Muzeul Etnografic ”Ion Grămadă” Câmpulung Moldovenesc, Muzeul ”Arta lemnului” Câmpulung Moldovenesc, Hotelul Eden Câmpulung Moldovenesc, Fabrica de </a:t>
            </a:r>
            <a:r>
              <a:rPr lang="en-US" dirty="0" smtClean="0"/>
              <a:t>L</a:t>
            </a:r>
            <a:r>
              <a:rPr lang="ro-RO" dirty="0" smtClean="0"/>
              <a:t>apte </a:t>
            </a:r>
            <a:r>
              <a:rPr lang="ro-RO" dirty="0"/>
              <a:t>”</a:t>
            </a:r>
            <a:r>
              <a:rPr lang="ro-RO" dirty="0" err="1"/>
              <a:t>Rarăul</a:t>
            </a:r>
            <a:r>
              <a:rPr lang="ro-RO" dirty="0"/>
              <a:t>” Câmpulung Moldovenesc, Restaurant ”Bucovina”, Restaurant ”New Look”, Restaurant ”Cosmos”, Muzeul Oului Vama, Fundația ”Noi Orizonturi” (Proiectul IMPACT)</a:t>
            </a:r>
            <a:endParaRPr lang="ro-RO"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ine 3"/>
          <p:cNvPicPr>
            <a:picLocks noChangeAspect="1"/>
          </p:cNvPicPr>
          <p:nvPr/>
        </p:nvPicPr>
        <p:blipFill>
          <a:blip r:embed="rId2"/>
          <a:stretch>
            <a:fillRect/>
          </a:stretch>
        </p:blipFill>
        <p:spPr>
          <a:xfrm>
            <a:off x="4151784" y="210284"/>
            <a:ext cx="7090263" cy="646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asetăText 5"/>
          <p:cNvSpPr txBox="1"/>
          <p:nvPr/>
        </p:nvSpPr>
        <p:spPr>
          <a:xfrm>
            <a:off x="1087996" y="348734"/>
            <a:ext cx="266429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TITLUL PROIECTULUI</a:t>
            </a:r>
            <a:endParaRPr lang="ro-RO" dirty="0"/>
          </a:p>
        </p:txBody>
      </p:sp>
    </p:spTree>
    <p:extLst>
      <p:ext uri="{BB962C8B-B14F-4D97-AF65-F5344CB8AC3E}">
        <p14:creationId xmlns:p14="http://schemas.microsoft.com/office/powerpoint/2010/main" val="2299336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71664" y="1052736"/>
            <a:ext cx="8712968" cy="5544616"/>
          </a:xfrm>
        </p:spPr>
        <p:style>
          <a:lnRef idx="1">
            <a:schemeClr val="accent5"/>
          </a:lnRef>
          <a:fillRef idx="2">
            <a:schemeClr val="accent5"/>
          </a:fillRef>
          <a:effectRef idx="1">
            <a:schemeClr val="accent5"/>
          </a:effectRef>
          <a:fontRef idx="minor">
            <a:schemeClr val="dk1"/>
          </a:fontRef>
        </p:style>
        <p:txBody>
          <a:bodyPr>
            <a:noAutofit/>
          </a:bodyPr>
          <a:lstStyle/>
          <a:p>
            <a:pPr>
              <a:lnSpc>
                <a:spcPct val="100000"/>
              </a:lnSpc>
              <a:spcBef>
                <a:spcPts val="0"/>
              </a:spcBef>
            </a:pPr>
            <a:r>
              <a:rPr lang="ro-RO" sz="1800" b="1" dirty="0"/>
              <a:t>Rezultate:</a:t>
            </a:r>
            <a:endParaRPr lang="ro-RO" sz="1800" dirty="0"/>
          </a:p>
          <a:p>
            <a:pPr marL="342900" lvl="0" indent="-342900">
              <a:lnSpc>
                <a:spcPct val="100000"/>
              </a:lnSpc>
              <a:spcBef>
                <a:spcPts val="0"/>
              </a:spcBef>
              <a:buFont typeface="Wingdings" panose="05000000000000000000" pitchFamily="2" charset="2"/>
              <a:buChar char="ü"/>
            </a:pPr>
            <a:r>
              <a:rPr lang="ro-RO" sz="2000" dirty="0"/>
              <a:t>Dezvoltarea abilităților de interacțiune socială </a:t>
            </a:r>
          </a:p>
          <a:p>
            <a:pPr marL="342900" lvl="0" indent="-342900">
              <a:lnSpc>
                <a:spcPct val="100000"/>
              </a:lnSpc>
              <a:spcBef>
                <a:spcPts val="0"/>
              </a:spcBef>
              <a:buFont typeface="Wingdings" panose="05000000000000000000" pitchFamily="2" charset="2"/>
              <a:buChar char="ü"/>
            </a:pPr>
            <a:r>
              <a:rPr lang="ro-RO" sz="2000" dirty="0"/>
              <a:t>Întărirea coeziunii grupului de elevi</a:t>
            </a:r>
          </a:p>
          <a:p>
            <a:pPr marL="342900" lvl="0" indent="-342900">
              <a:lnSpc>
                <a:spcPct val="100000"/>
              </a:lnSpc>
              <a:spcBef>
                <a:spcPts val="0"/>
              </a:spcBef>
              <a:buFont typeface="Wingdings" panose="05000000000000000000" pitchFamily="2" charset="2"/>
              <a:buChar char="ü"/>
            </a:pPr>
            <a:r>
              <a:rPr lang="ro-RO" sz="2000" dirty="0"/>
              <a:t>Însușirea unor deprinderi practice</a:t>
            </a:r>
          </a:p>
          <a:p>
            <a:pPr marL="342900" lvl="0" indent="-342900">
              <a:lnSpc>
                <a:spcPct val="100000"/>
              </a:lnSpc>
              <a:spcBef>
                <a:spcPts val="0"/>
              </a:spcBef>
              <a:buFont typeface="Wingdings" panose="05000000000000000000" pitchFamily="2" charset="2"/>
              <a:buChar char="ü"/>
            </a:pPr>
            <a:r>
              <a:rPr lang="ro-RO" sz="2000" dirty="0"/>
              <a:t>Vizitarea unor obiective turistice din județul Suceava </a:t>
            </a:r>
          </a:p>
          <a:p>
            <a:pPr marL="342900" lvl="0" indent="-342900">
              <a:lnSpc>
                <a:spcPct val="100000"/>
              </a:lnSpc>
              <a:spcBef>
                <a:spcPts val="0"/>
              </a:spcBef>
              <a:buFont typeface="Wingdings" panose="05000000000000000000" pitchFamily="2" charset="2"/>
              <a:buChar char="ü"/>
            </a:pPr>
            <a:r>
              <a:rPr lang="ro-RO" sz="2000" dirty="0"/>
              <a:t>Simularea unor activități din viața reală a unei firme</a:t>
            </a:r>
          </a:p>
          <a:p>
            <a:pPr marL="342900" lvl="0" indent="-342900">
              <a:lnSpc>
                <a:spcPct val="100000"/>
              </a:lnSpc>
              <a:spcBef>
                <a:spcPts val="0"/>
              </a:spcBef>
              <a:buFont typeface="Wingdings" panose="05000000000000000000" pitchFamily="2" charset="2"/>
              <a:buChar char="ü"/>
            </a:pPr>
            <a:r>
              <a:rPr lang="ro-RO" sz="2000" dirty="0"/>
              <a:t>Vizionarea unor spectacole de teatru</a:t>
            </a:r>
          </a:p>
          <a:p>
            <a:pPr marL="342900" lvl="0" indent="-342900">
              <a:lnSpc>
                <a:spcPct val="100000"/>
              </a:lnSpc>
              <a:spcBef>
                <a:spcPts val="0"/>
              </a:spcBef>
              <a:buFont typeface="Wingdings" panose="05000000000000000000" pitchFamily="2" charset="2"/>
              <a:buChar char="ü"/>
            </a:pPr>
            <a:r>
              <a:rPr lang="ro-RO" sz="2000" dirty="0" smtClean="0"/>
              <a:t>Cunoașterea </a:t>
            </a:r>
            <a:r>
              <a:rPr lang="ro-RO" sz="2000" dirty="0"/>
              <a:t>reliefului orizontului local</a:t>
            </a:r>
          </a:p>
          <a:p>
            <a:pPr marL="342900" lvl="0" indent="-342900">
              <a:lnSpc>
                <a:spcPct val="100000"/>
              </a:lnSpc>
              <a:spcBef>
                <a:spcPts val="0"/>
              </a:spcBef>
              <a:buFont typeface="Wingdings" panose="05000000000000000000" pitchFamily="2" charset="2"/>
              <a:buChar char="ü"/>
            </a:pPr>
            <a:r>
              <a:rPr lang="ro-RO" sz="2000" dirty="0"/>
              <a:t>Orientarea în teren cu ajutorul metodelor digitale – telefon mobil cu GPS, navigator</a:t>
            </a:r>
          </a:p>
          <a:p>
            <a:pPr marL="342900" lvl="0" indent="-342900">
              <a:lnSpc>
                <a:spcPct val="100000"/>
              </a:lnSpc>
              <a:spcBef>
                <a:spcPts val="0"/>
              </a:spcBef>
              <a:buFont typeface="Wingdings" panose="05000000000000000000" pitchFamily="2" charset="2"/>
              <a:buChar char="ü"/>
            </a:pPr>
            <a:r>
              <a:rPr lang="ro-RO" sz="2000" dirty="0"/>
              <a:t>Amenajarea spațiilor verzi din curtea școlii</a:t>
            </a:r>
          </a:p>
          <a:p>
            <a:pPr marL="342900" lvl="0" indent="-342900">
              <a:lnSpc>
                <a:spcPct val="100000"/>
              </a:lnSpc>
              <a:spcBef>
                <a:spcPts val="0"/>
              </a:spcBef>
              <a:buFont typeface="Wingdings" panose="05000000000000000000" pitchFamily="2" charset="2"/>
              <a:buChar char="ü"/>
            </a:pPr>
            <a:r>
              <a:rPr lang="ro-RO" sz="2000" dirty="0"/>
              <a:t>Împădurirea unor parcele exploatate la O.S. Pojorâta</a:t>
            </a:r>
          </a:p>
          <a:p>
            <a:pPr marL="342900" lvl="0" indent="-342900">
              <a:lnSpc>
                <a:spcPct val="100000"/>
              </a:lnSpc>
              <a:spcBef>
                <a:spcPts val="0"/>
              </a:spcBef>
              <a:buFont typeface="Wingdings" panose="05000000000000000000" pitchFamily="2" charset="2"/>
              <a:buChar char="ü"/>
            </a:pPr>
            <a:r>
              <a:rPr lang="ro-RO" sz="2000" dirty="0"/>
              <a:t>Colectarea </a:t>
            </a:r>
            <a:r>
              <a:rPr lang="ro-RO" sz="2000" dirty="0" smtClean="0"/>
              <a:t>de </a:t>
            </a:r>
            <a:r>
              <a:rPr lang="ro-RO" sz="2000" dirty="0"/>
              <a:t>deșeuri în activitățile de ecologizare</a:t>
            </a:r>
          </a:p>
          <a:p>
            <a:pPr marL="342900" lvl="0" indent="-342900">
              <a:lnSpc>
                <a:spcPct val="100000"/>
              </a:lnSpc>
              <a:spcBef>
                <a:spcPts val="0"/>
              </a:spcBef>
              <a:buFont typeface="Wingdings" panose="05000000000000000000" pitchFamily="2" charset="2"/>
              <a:buChar char="ü"/>
            </a:pPr>
            <a:r>
              <a:rPr lang="ro-RO" sz="2000" dirty="0" smtClean="0"/>
              <a:t>Facilitarea </a:t>
            </a:r>
            <a:r>
              <a:rPr lang="ro-RO" sz="2000" dirty="0"/>
              <a:t>accesului la informații tuturor </a:t>
            </a:r>
            <a:r>
              <a:rPr lang="ro-RO" sz="2000" dirty="0" smtClean="0"/>
              <a:t>elevilor</a:t>
            </a:r>
            <a:r>
              <a:rPr lang="en-US" sz="2000" dirty="0" smtClean="0"/>
              <a:t>,</a:t>
            </a:r>
            <a:r>
              <a:rPr lang="ro-RO" sz="2000" dirty="0" smtClean="0"/>
              <a:t> </a:t>
            </a:r>
            <a:r>
              <a:rPr lang="ro-RO" sz="2000" dirty="0"/>
              <a:t>cu privire la programele de studii oferite de diverse facultăți</a:t>
            </a:r>
          </a:p>
          <a:p>
            <a:pPr marL="342900" lvl="0" indent="-342900">
              <a:lnSpc>
                <a:spcPct val="100000"/>
              </a:lnSpc>
              <a:spcBef>
                <a:spcPts val="0"/>
              </a:spcBef>
              <a:buFont typeface="Wingdings" panose="05000000000000000000" pitchFamily="2" charset="2"/>
              <a:buChar char="ü"/>
            </a:pPr>
            <a:r>
              <a:rPr lang="ro-RO" sz="2000" dirty="0"/>
              <a:t>Atragerea elevilor din clasele a </a:t>
            </a:r>
            <a:r>
              <a:rPr lang="ro-RO" sz="2000" dirty="0" smtClean="0"/>
              <a:t>VIII-a</a:t>
            </a:r>
            <a:r>
              <a:rPr lang="en-US" sz="2000" dirty="0" smtClean="0"/>
              <a:t>,</a:t>
            </a:r>
            <a:r>
              <a:rPr lang="ro-RO" sz="2000" dirty="0" smtClean="0"/>
              <a:t> </a:t>
            </a:r>
            <a:r>
              <a:rPr lang="ro-RO" sz="2000" dirty="0"/>
              <a:t>de la </a:t>
            </a:r>
            <a:r>
              <a:rPr lang="ro-RO" sz="1800" dirty="0"/>
              <a:t>Școlile Generale din </a:t>
            </a:r>
            <a:r>
              <a:rPr lang="ro-RO" sz="1800" dirty="0" smtClean="0"/>
              <a:t>zonă</a:t>
            </a:r>
            <a:r>
              <a:rPr lang="en-US" sz="1800" dirty="0" smtClean="0"/>
              <a:t>,</a:t>
            </a:r>
            <a:r>
              <a:rPr lang="ro-RO" sz="1800" dirty="0" smtClean="0"/>
              <a:t> </a:t>
            </a:r>
            <a:r>
              <a:rPr lang="ro-RO" sz="1800" dirty="0"/>
              <a:t>să studieze la colegiul nostru pe perioada studiilor </a:t>
            </a:r>
            <a:r>
              <a:rPr lang="ro-RO" sz="1800" dirty="0" smtClean="0"/>
              <a:t>liceal</a:t>
            </a:r>
            <a:r>
              <a:rPr lang="en-US" sz="1800" dirty="0"/>
              <a:t>e</a:t>
            </a:r>
            <a:endParaRPr lang="ro-RO" sz="1800" dirty="0"/>
          </a:p>
        </p:txBody>
      </p:sp>
      <p:pic>
        <p:nvPicPr>
          <p:cNvPr id="4" name="Imagine 3"/>
          <p:cNvPicPr>
            <a:picLocks noChangeAspect="1"/>
          </p:cNvPicPr>
          <p:nvPr/>
        </p:nvPicPr>
        <p:blipFill>
          <a:blip r:embed="rId2"/>
          <a:stretch>
            <a:fillRect/>
          </a:stretch>
        </p:blipFill>
        <p:spPr>
          <a:xfrm>
            <a:off x="4151784" y="210284"/>
            <a:ext cx="7090263" cy="6462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asetăText 5"/>
          <p:cNvSpPr txBox="1"/>
          <p:nvPr/>
        </p:nvSpPr>
        <p:spPr>
          <a:xfrm>
            <a:off x="1087996" y="348734"/>
            <a:ext cx="266429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TITLUL PROIECTULUI</a:t>
            </a:r>
            <a:endParaRPr lang="ro-RO" dirty="0"/>
          </a:p>
        </p:txBody>
      </p:sp>
    </p:spTree>
    <p:extLst>
      <p:ext uri="{BB962C8B-B14F-4D97-AF65-F5344CB8AC3E}">
        <p14:creationId xmlns:p14="http://schemas.microsoft.com/office/powerpoint/2010/main" val="1623558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13" name="Title 5"/>
          <p:cNvSpPr txBox="1">
            <a:spLocks/>
          </p:cNvSpPr>
          <p:nvPr/>
        </p:nvSpPr>
        <p:spPr>
          <a:xfrm>
            <a:off x="9408368" y="436315"/>
            <a:ext cx="2664296" cy="1552525"/>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b="1" dirty="0" smtClean="0"/>
              <a:t>Vizite </a:t>
            </a:r>
            <a:r>
              <a:rPr lang="en-US" b="1" dirty="0" smtClean="0"/>
              <a:t>la </a:t>
            </a:r>
            <a:r>
              <a:rPr lang="ro-RO" b="1" dirty="0" smtClean="0"/>
              <a:t>muzee</a:t>
            </a:r>
            <a:r>
              <a:rPr lang="en-US" b="1" dirty="0" smtClean="0"/>
              <a:t>le din </a:t>
            </a:r>
            <a:r>
              <a:rPr lang="en-US" b="1" dirty="0" err="1" smtClean="0"/>
              <a:t>zon</a:t>
            </a:r>
            <a:r>
              <a:rPr lang="ro-RO" b="1" dirty="0"/>
              <a:t>ă</a:t>
            </a:r>
            <a:endParaRPr lang="en-US" b="1" dirty="0"/>
          </a:p>
        </p:txBody>
      </p:sp>
      <p:sp>
        <p:nvSpPr>
          <p:cNvPr id="14" name="Title 5"/>
          <p:cNvSpPr txBox="1">
            <a:spLocks/>
          </p:cNvSpPr>
          <p:nvPr/>
        </p:nvSpPr>
        <p:spPr>
          <a:xfrm>
            <a:off x="9173029" y="5309392"/>
            <a:ext cx="3018971" cy="13962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b="1" dirty="0" smtClean="0"/>
              <a:t>Câmpulung Moldovenesc</a:t>
            </a:r>
            <a:endParaRPr lang="en-US" b="1" dirty="0"/>
          </a:p>
        </p:txBody>
      </p:sp>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26" b="3026"/>
          <a:stretch>
            <a:fillRect/>
          </a:stretch>
        </p:blipFill>
        <p:spPr/>
      </p:pic>
      <p:pic>
        <p:nvPicPr>
          <p:cNvPr id="8" name="Picture Placeholder 7"/>
          <p:cNvPicPr>
            <a:picLocks noGrp="1" noChangeAspect="1"/>
          </p:cNvPicPr>
          <p:nvPr>
            <p:ph type="pic" sz="quarter" idx="18"/>
          </p:nvPr>
        </p:nvPicPr>
        <p:blipFill>
          <a:blip r:embed="rId3" cstate="print">
            <a:extLst>
              <a:ext uri="{28A0092B-C50C-407E-A947-70E740481C1C}">
                <a14:useLocalDpi xmlns:a14="http://schemas.microsoft.com/office/drawing/2010/main" val="0"/>
              </a:ext>
            </a:extLst>
          </a:blip>
          <a:srcRect t="12398" b="12398"/>
          <a:stretch>
            <a:fillRect/>
          </a:stretch>
        </p:blipFill>
        <p:spPr/>
      </p:pic>
      <p:pic>
        <p:nvPicPr>
          <p:cNvPr id="9" name="Picture Placeholder 8"/>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1553" b="11553"/>
          <a:stretch>
            <a:fillRect/>
          </a:stretch>
        </p:blipFill>
        <p:spPr/>
      </p:pic>
      <p:pic>
        <p:nvPicPr>
          <p:cNvPr id="10" name="Picture Placeholder 9"/>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11553" b="11553"/>
          <a:stretch>
            <a:fillRect/>
          </a:stretch>
        </p:blipFill>
        <p:spPr/>
      </p:pic>
      <p:pic>
        <p:nvPicPr>
          <p:cNvPr id="11" name="Picture Placeholder 10"/>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t="1942" b="1942"/>
          <a:stretch>
            <a:fillRect/>
          </a:stretch>
        </p:blipFill>
        <p:spPr/>
      </p:pic>
    </p:spTree>
    <p:extLst>
      <p:ext uri="{BB962C8B-B14F-4D97-AF65-F5344CB8AC3E}">
        <p14:creationId xmlns:p14="http://schemas.microsoft.com/office/powerpoint/2010/main" val="2707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271464" y="5589240"/>
            <a:ext cx="5760640" cy="497420"/>
          </a:xfrm>
        </p:spPr>
        <p:txBody>
          <a:bodyPr>
            <a:noAutofit/>
          </a:bodyPr>
          <a:lstStyle/>
          <a:p>
            <a:r>
              <a:rPr lang="ro-RO" sz="3200" b="1" dirty="0" smtClean="0">
                <a:latin typeface="+mj-lt"/>
              </a:rPr>
              <a:t>Vizită la Muzeul Oului Vama</a:t>
            </a:r>
            <a:endParaRPr lang="en-US" sz="3200" b="1" dirty="0">
              <a:latin typeface="+mj-lt"/>
            </a:endParaRPr>
          </a:p>
        </p:txBody>
      </p:sp>
      <p:sp>
        <p:nvSpPr>
          <p:cNvPr id="10" name="Rounded Rectangle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14" name="Picture Placeholder 1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633" r="7633"/>
          <a:stretch>
            <a:fillRect/>
          </a:stretch>
        </p:blipFill>
        <p:spPr/>
      </p:pic>
      <p:pic>
        <p:nvPicPr>
          <p:cNvPr id="15" name="Picture Placeholder 14"/>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8137" b="8137"/>
          <a:stretch>
            <a:fillRect/>
          </a:stretch>
        </p:blipFill>
        <p:spPr/>
      </p:pic>
      <p:pic>
        <p:nvPicPr>
          <p:cNvPr id="16" name="Picture Placeholder 1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8206" b="8206"/>
          <a:stretch>
            <a:fillRect/>
          </a:stretch>
        </p:blipFill>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13" name="Title 5"/>
          <p:cNvSpPr txBox="1">
            <a:spLocks/>
          </p:cNvSpPr>
          <p:nvPr/>
        </p:nvSpPr>
        <p:spPr>
          <a:xfrm>
            <a:off x="9831897" y="538232"/>
            <a:ext cx="1899068" cy="101389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b="1" dirty="0" smtClean="0"/>
              <a:t>Proiectul</a:t>
            </a:r>
          </a:p>
          <a:p>
            <a:pPr algn="ctr"/>
            <a:r>
              <a:rPr lang="ro-RO" b="1" dirty="0" smtClean="0"/>
              <a:t>IMPACT</a:t>
            </a:r>
            <a:endParaRPr lang="en-US" b="1" dirty="0"/>
          </a:p>
        </p:txBody>
      </p:sp>
      <p:sp>
        <p:nvSpPr>
          <p:cNvPr id="14" name="Title 5"/>
          <p:cNvSpPr txBox="1">
            <a:spLocks/>
          </p:cNvSpPr>
          <p:nvPr/>
        </p:nvSpPr>
        <p:spPr>
          <a:xfrm>
            <a:off x="9056712" y="5311236"/>
            <a:ext cx="3287688" cy="1396208"/>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ro-RO" b="1" dirty="0" smtClean="0"/>
              <a:t>Fundația </a:t>
            </a:r>
          </a:p>
          <a:p>
            <a:pPr algn="ctr"/>
            <a:r>
              <a:rPr lang="ro-RO" b="1" dirty="0" smtClean="0"/>
              <a:t>”Noi Orizonturi”</a:t>
            </a:r>
            <a:endParaRPr lang="en-US" b="1" dirty="0"/>
          </a:p>
        </p:txBody>
      </p:sp>
      <p:pic>
        <p:nvPicPr>
          <p:cNvPr id="15" name="Picture Placeholder 14"/>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1553" b="11553"/>
          <a:stretch>
            <a:fillRect/>
          </a:stretch>
        </p:blipFill>
        <p:spPr/>
      </p:pic>
      <p:pic>
        <p:nvPicPr>
          <p:cNvPr id="17" name="Picture Placeholder 16"/>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1553" b="11553"/>
          <a:stretch>
            <a:fillRect/>
          </a:stretch>
        </p:blipFill>
        <p:spPr/>
      </p:pic>
      <p:pic>
        <p:nvPicPr>
          <p:cNvPr id="19" name="Picture Placeholder 18"/>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11553" b="11553"/>
          <a:stretch>
            <a:fillRect/>
          </a:stretch>
        </p:blipFill>
        <p:spPr/>
      </p:pic>
      <p:pic>
        <p:nvPicPr>
          <p:cNvPr id="16" name="Picture Placeholder 15"/>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12421" b="12421"/>
          <a:stretch>
            <a:fillRect/>
          </a:stretch>
        </p:blipFill>
        <p:spPr/>
      </p:pic>
      <p:pic>
        <p:nvPicPr>
          <p:cNvPr id="21" name="Picture Placeholder 20"/>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t="18641" b="18641"/>
          <a:stretch>
            <a:fillRect/>
          </a:stretch>
        </p:blipFill>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271464" y="5589240"/>
            <a:ext cx="5832648" cy="497420"/>
          </a:xfrm>
        </p:spPr>
        <p:txBody>
          <a:bodyPr>
            <a:noAutofit/>
          </a:bodyPr>
          <a:lstStyle/>
          <a:p>
            <a:r>
              <a:rPr lang="ro-RO" sz="3200" b="1" dirty="0" smtClean="0">
                <a:latin typeface="+mj-lt"/>
              </a:rPr>
              <a:t>Activități de cercetășie în clasă</a:t>
            </a:r>
            <a:endParaRPr lang="en-US" sz="3200" b="1" dirty="0">
              <a:latin typeface="+mj-lt"/>
            </a:endParaRPr>
          </a:p>
        </p:txBody>
      </p:sp>
      <p:sp>
        <p:nvSpPr>
          <p:cNvPr id="10" name="Rounded Rectangle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494" b="14494"/>
          <a:stretch>
            <a:fillRect/>
          </a:stretch>
        </p:blipFill>
        <p:spPr/>
      </p:pic>
      <p:pic>
        <p:nvPicPr>
          <p:cNvPr id="7" name="Picture Placeholder 6"/>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9773" b="29773"/>
          <a:stretch>
            <a:fillRect/>
          </a:stretch>
        </p:blipFill>
        <p:spPr/>
      </p:pic>
      <p:pic>
        <p:nvPicPr>
          <p:cNvPr id="8" name="Picture Placeholder 7"/>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t="21493" b="21493"/>
          <a:stretch>
            <a:fillRect/>
          </a:stretch>
        </p:blipFill>
        <p:spPr/>
      </p:pic>
    </p:spTree>
    <p:extLst>
      <p:ext uri="{BB962C8B-B14F-4D97-AF65-F5344CB8AC3E}">
        <p14:creationId xmlns:p14="http://schemas.microsoft.com/office/powerpoint/2010/main" val="251926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271464" y="5589240"/>
            <a:ext cx="6336704" cy="497420"/>
          </a:xfrm>
        </p:spPr>
        <p:txBody>
          <a:bodyPr>
            <a:noAutofit/>
          </a:bodyPr>
          <a:lstStyle/>
          <a:p>
            <a:r>
              <a:rPr lang="ro-RO" sz="3200" b="1" dirty="0" smtClean="0">
                <a:latin typeface="+mj-lt"/>
              </a:rPr>
              <a:t>Dezbatere </a:t>
            </a:r>
            <a:r>
              <a:rPr lang="ro-RO" sz="3200" b="1" i="1" dirty="0" err="1" smtClean="0">
                <a:latin typeface="+mj-lt"/>
              </a:rPr>
              <a:t>Antreprenoriatul</a:t>
            </a:r>
            <a:r>
              <a:rPr lang="ro-RO" sz="3200" b="1" i="1" dirty="0" smtClean="0">
                <a:latin typeface="+mj-lt"/>
              </a:rPr>
              <a:t> social</a:t>
            </a:r>
            <a:endParaRPr lang="en-US" sz="3200" b="1" i="1" dirty="0">
              <a:latin typeface="+mj-lt"/>
            </a:endParaRPr>
          </a:p>
        </p:txBody>
      </p:sp>
      <p:sp>
        <p:nvSpPr>
          <p:cNvPr id="10" name="Rounded Rectangle 9"/>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12" name="Picture Placeholder 11"/>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10932" b="10932"/>
          <a:stretch>
            <a:fillRect/>
          </a:stretch>
        </p:blipFill>
        <p:spPr/>
      </p:pic>
      <p:pic>
        <p:nvPicPr>
          <p:cNvPr id="14" name="Picture Placeholder 1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0009" b="20009"/>
          <a:stretch>
            <a:fillRect/>
          </a:stretch>
        </p:blipFill>
        <p:spPr/>
      </p:pic>
      <p:pic>
        <p:nvPicPr>
          <p:cNvPr id="16" name="Picture Placeholder 15"/>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0640" b="10640"/>
          <a:stretch>
            <a:fillRect/>
          </a:stretch>
        </p:blipFill>
        <p:spPr/>
      </p:pic>
    </p:spTree>
    <p:extLst>
      <p:ext uri="{BB962C8B-B14F-4D97-AF65-F5344CB8AC3E}">
        <p14:creationId xmlns:p14="http://schemas.microsoft.com/office/powerpoint/2010/main" val="173069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2213BA-6259-469B-8BD9-3C7F83E2B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0</TotalTime>
  <Words>603</Words>
  <Application>Microsoft Office PowerPoint</Application>
  <PresentationFormat>Ecran lat</PresentationFormat>
  <Paragraphs>61</Paragraphs>
  <Slides>12</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12</vt:i4>
      </vt:variant>
    </vt:vector>
  </HeadingPairs>
  <TitlesOfParts>
    <vt:vector size="18" baseType="lpstr">
      <vt:lpstr>Arial</vt:lpstr>
      <vt:lpstr>Arial Black</vt:lpstr>
      <vt:lpstr>Calibri</vt:lpstr>
      <vt:lpstr>Times New Roman</vt:lpstr>
      <vt:lpstr>Wingdings</vt:lpstr>
      <vt:lpstr>Children Friends 16x9</vt:lpstr>
      <vt:lpstr>   COLEGIUL SILVIC ”BUCOVINA”  ȘCOALA ALTFEL ”SĂ ȘTII MAI MULTE, SĂ FII MAI BUN!”</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2015-04-27T18:22:49Z</dcterms:created>
  <dcterms:modified xsi:type="dcterms:W3CDTF">2015-04-28T09:51:43Z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ies>
</file>